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31" r:id="rId2"/>
    <p:sldId id="333" r:id="rId3"/>
    <p:sldId id="332" r:id="rId4"/>
    <p:sldId id="321" r:id="rId5"/>
    <p:sldId id="322" r:id="rId6"/>
    <p:sldId id="323" r:id="rId7"/>
    <p:sldId id="324" r:id="rId8"/>
    <p:sldId id="318" r:id="rId9"/>
    <p:sldId id="32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22-11-2021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9/08/20/its-steampunk-now/"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23</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93812" y="1124744"/>
            <a:ext cx="7962085" cy="2554545"/>
          </a:xfrm>
          <a:prstGeom prst="rect">
            <a:avLst/>
          </a:prstGeom>
          <a:noFill/>
        </p:spPr>
        <p:txBody>
          <a:bodyPr wrap="square" rtlCol="0">
            <a:spAutoFit/>
          </a:bodyPr>
          <a:lstStyle/>
          <a:p>
            <a:pPr marL="133457" indent="-285750">
              <a:buFont typeface="Arial" panose="020B0604020202020204" pitchFamily="34" charset="0"/>
              <a:buChar char="•"/>
            </a:pPr>
            <a:r>
              <a:rPr lang="en-US" sz="2000" dirty="0">
                <a:solidFill>
                  <a:schemeClr val="bg1"/>
                </a:solidFill>
              </a:rPr>
              <a:t>History of ABAP on Cloud</a:t>
            </a:r>
          </a:p>
          <a:p>
            <a:pPr marL="133457" indent="-285750">
              <a:buFont typeface="Arial" panose="020B0604020202020204" pitchFamily="34" charset="0"/>
              <a:buChar char="•"/>
            </a:pPr>
            <a:r>
              <a:rPr lang="en-US" sz="2000" dirty="0">
                <a:solidFill>
                  <a:schemeClr val="bg1"/>
                </a:solidFill>
              </a:rPr>
              <a:t>Motivation for ABAP on Cloud – Scenario</a:t>
            </a:r>
          </a:p>
          <a:p>
            <a:pPr marL="133457" indent="-285750">
              <a:buFont typeface="Arial" panose="020B0604020202020204" pitchFamily="34" charset="0"/>
              <a:buChar char="•"/>
            </a:pPr>
            <a:r>
              <a:rPr lang="en-US" sz="2000" dirty="0">
                <a:solidFill>
                  <a:schemeClr val="bg1"/>
                </a:solidFill>
              </a:rPr>
              <a:t>Creating Database table</a:t>
            </a:r>
          </a:p>
          <a:p>
            <a:pPr marL="133457" indent="-285750">
              <a:buFont typeface="Arial" panose="020B0604020202020204" pitchFamily="34" charset="0"/>
              <a:buChar char="•"/>
            </a:pPr>
            <a:r>
              <a:rPr lang="en-US" sz="2000" dirty="0">
                <a:solidFill>
                  <a:schemeClr val="bg1"/>
                </a:solidFill>
              </a:rPr>
              <a:t>Creating CDS Views</a:t>
            </a:r>
          </a:p>
          <a:p>
            <a:pPr marL="133457" indent="-285750">
              <a:buFont typeface="Arial" panose="020B0604020202020204" pitchFamily="34" charset="0"/>
              <a:buChar char="•"/>
            </a:pPr>
            <a:r>
              <a:rPr lang="en-US" sz="2000" dirty="0">
                <a:solidFill>
                  <a:schemeClr val="bg1"/>
                </a:solidFill>
              </a:rPr>
              <a:t>Creating AMDP</a:t>
            </a:r>
          </a:p>
          <a:p>
            <a:pPr marL="133457" indent="-285750">
              <a:buFont typeface="Arial" panose="020B0604020202020204" pitchFamily="34" charset="0"/>
              <a:buChar char="•"/>
            </a:pPr>
            <a:r>
              <a:rPr lang="en-US" sz="2000" dirty="0">
                <a:solidFill>
                  <a:schemeClr val="bg1"/>
                </a:solidFill>
              </a:rPr>
              <a:t>Service Definition</a:t>
            </a:r>
          </a:p>
          <a:p>
            <a:pPr marL="133457" indent="-285750">
              <a:buFont typeface="Arial" panose="020B0604020202020204" pitchFamily="34" charset="0"/>
              <a:buChar char="•"/>
            </a:pPr>
            <a:r>
              <a:rPr lang="en-US" sz="2000" dirty="0">
                <a:solidFill>
                  <a:schemeClr val="bg1"/>
                </a:solidFill>
              </a:rPr>
              <a:t>Service Implementation</a:t>
            </a:r>
          </a:p>
          <a:p>
            <a:pPr marL="133457" indent="-285750">
              <a:buFont typeface="Arial" panose="020B0604020202020204" pitchFamily="34" charset="0"/>
              <a:buChar char="•"/>
            </a:pPr>
            <a:r>
              <a:rPr lang="en-US" sz="2000" dirty="0">
                <a:solidFill>
                  <a:schemeClr val="bg1"/>
                </a:solidFill>
              </a:rPr>
              <a:t>Limitations of ABAP on Cloud</a:t>
            </a:r>
            <a:endParaRPr lang="en-IN" sz="2000" dirty="0">
              <a:solidFill>
                <a:schemeClr val="bg1"/>
              </a:solidFill>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341655"/>
            <a:ext cx="10969943" cy="711081"/>
          </a:xfrm>
        </p:spPr>
        <p:txBody>
          <a:bodyPr>
            <a:noAutofit/>
          </a:bodyPr>
          <a:lstStyle/>
          <a:p>
            <a:r>
              <a:rPr lang="en-US" dirty="0">
                <a:solidFill>
                  <a:schemeClr val="bg1"/>
                </a:solidFill>
                <a:latin typeface="Cooper Black" panose="0208090404030B020404" pitchFamily="18" charset="0"/>
              </a:rPr>
              <a:t>Limitations of SAP Business Technology Platform ABAP Environment - Steampunk</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96DEBCD7-BA93-47C2-B692-58E66B3E729C}"/>
              </a:ext>
            </a:extLst>
          </p:cNvPr>
          <p:cNvSpPr txBox="1"/>
          <p:nvPr/>
        </p:nvSpPr>
        <p:spPr>
          <a:xfrm>
            <a:off x="693812" y="1242040"/>
            <a:ext cx="9872588" cy="5355312"/>
          </a:xfrm>
          <a:prstGeom prst="rect">
            <a:avLst/>
          </a:prstGeom>
          <a:noFill/>
        </p:spPr>
        <p:txBody>
          <a:bodyPr wrap="square" rtlCol="0">
            <a:spAutoFit/>
          </a:bodyPr>
          <a:lstStyle/>
          <a:p>
            <a:pPr algn="just"/>
            <a:r>
              <a:rPr lang="en-US" sz="1800" dirty="0">
                <a:solidFill>
                  <a:schemeClr val="bg1"/>
                </a:solidFill>
              </a:rPr>
              <a:t>It is an offering by SAP in SAP BTP platform as ABAP Platform as a service, which has limited capability.</a:t>
            </a:r>
          </a:p>
          <a:p>
            <a:pPr algn="just"/>
            <a:r>
              <a:rPr lang="en-IN" sz="1800" dirty="0">
                <a:solidFill>
                  <a:schemeClr val="bg1"/>
                </a:solidFill>
                <a:hlinkClick r:id="rId3"/>
              </a:rPr>
              <a:t>https://blogs.sap.com/2019/08/20/its-steampunk-now/</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We cannot use SAPGUI to connect to this system</a:t>
            </a:r>
          </a:p>
          <a:p>
            <a:pPr marL="342900" indent="-342900" algn="just">
              <a:buFont typeface="Arial" panose="020B0604020202020204" pitchFamily="34" charset="0"/>
              <a:buChar char="•"/>
            </a:pPr>
            <a:r>
              <a:rPr lang="en-IN" sz="1800" dirty="0">
                <a:solidFill>
                  <a:schemeClr val="bg1"/>
                </a:solidFill>
              </a:rPr>
              <a:t>We do not have control to install patches and add-on, snote</a:t>
            </a:r>
          </a:p>
          <a:p>
            <a:pPr marL="342900" indent="-342900" algn="just">
              <a:buFont typeface="Arial" panose="020B0604020202020204" pitchFamily="34" charset="0"/>
              <a:buChar char="•"/>
            </a:pPr>
            <a:r>
              <a:rPr lang="en-IN" sz="1800" dirty="0">
                <a:solidFill>
                  <a:schemeClr val="bg1"/>
                </a:solidFill>
              </a:rPr>
              <a:t>It is not an environment of any SAP ERP solutions </a:t>
            </a:r>
          </a:p>
          <a:p>
            <a:pPr marL="342900" indent="-342900" algn="just">
              <a:buFont typeface="Arial" panose="020B0604020202020204" pitchFamily="34" charset="0"/>
              <a:buChar char="•"/>
            </a:pPr>
            <a:r>
              <a:rPr lang="en-IN" sz="1800" dirty="0">
                <a:solidFill>
                  <a:schemeClr val="bg1"/>
                </a:solidFill>
              </a:rPr>
              <a:t>All the ABAP dictionary objects are marked as </a:t>
            </a:r>
            <a:r>
              <a:rPr lang="en-IN" sz="1800" b="1" dirty="0">
                <a:solidFill>
                  <a:schemeClr val="bg1"/>
                </a:solidFill>
              </a:rPr>
              <a:t>non-released</a:t>
            </a:r>
          </a:p>
          <a:p>
            <a:pPr marL="342900" indent="-342900" algn="just">
              <a:buFont typeface="Arial" panose="020B0604020202020204" pitchFamily="34" charset="0"/>
              <a:buChar char="•"/>
            </a:pPr>
            <a:r>
              <a:rPr lang="en-IN" sz="1800" dirty="0">
                <a:solidFill>
                  <a:schemeClr val="bg1"/>
                </a:solidFill>
              </a:rPr>
              <a:t>SAP’s actual product is S/4HANA, so all the classical extensions will be carried out in S4 itself.</a:t>
            </a:r>
          </a:p>
          <a:p>
            <a:pPr marL="342900" indent="-342900" algn="just">
              <a:buFont typeface="Arial" panose="020B0604020202020204" pitchFamily="34" charset="0"/>
              <a:buChar char="•"/>
            </a:pPr>
            <a:r>
              <a:rPr lang="en-IN" sz="1800" dirty="0">
                <a:solidFill>
                  <a:schemeClr val="bg1"/>
                </a:solidFill>
              </a:rPr>
              <a:t>You cannot create a program type of object</a:t>
            </a:r>
          </a:p>
          <a:p>
            <a:pPr marL="342900" indent="-342900" algn="just">
              <a:buFont typeface="Arial" panose="020B0604020202020204" pitchFamily="34" charset="0"/>
              <a:buChar char="•"/>
            </a:pPr>
            <a:r>
              <a:rPr lang="en-IN" sz="1800" dirty="0">
                <a:solidFill>
                  <a:schemeClr val="bg1"/>
                </a:solidFill>
              </a:rPr>
              <a:t>The AOC allows only usage of whitelisted abap statements, we cannot freely use every abap programming keyword.</a:t>
            </a: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r>
              <a:rPr lang="en-IN" sz="1800" b="1" dirty="0">
                <a:solidFill>
                  <a:schemeClr val="bg1"/>
                </a:solidFill>
              </a:rPr>
              <a:t>Note : Eclipse environment can be used to connect to ABAP Environment in SAP Cloud platform</a:t>
            </a:r>
          </a:p>
        </p:txBody>
      </p:sp>
      <p:pic>
        <p:nvPicPr>
          <p:cNvPr id="1026" name="Picture 2" descr="Premium Vector | Trapped businessman struggling through red tape, unable  move freely"/>
          <p:cNvPicPr>
            <a:picLocks noChangeAspect="1" noChangeArrowheads="1"/>
          </p:cNvPicPr>
          <p:nvPr/>
        </p:nvPicPr>
        <p:blipFill rotWithShape="1">
          <a:blip r:embed="rId4">
            <a:extLst>
              <a:ext uri="{28A0092B-C50C-407E-A947-70E740481C1C}">
                <a14:useLocalDpi xmlns:a14="http://schemas.microsoft.com/office/drawing/2010/main" val="0"/>
              </a:ext>
            </a:extLst>
          </a:blip>
          <a:srcRect r="8350" b="13901"/>
          <a:stretch/>
        </p:blipFill>
        <p:spPr bwMode="auto">
          <a:xfrm>
            <a:off x="4820816" y="3789040"/>
            <a:ext cx="2596551" cy="24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66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341655"/>
            <a:ext cx="10969943" cy="711081"/>
          </a:xfrm>
        </p:spPr>
        <p:txBody>
          <a:bodyPr>
            <a:noAutofit/>
          </a:bodyPr>
          <a:lstStyle/>
          <a:p>
            <a:r>
              <a:rPr lang="en-US" dirty="0">
                <a:solidFill>
                  <a:schemeClr val="bg1"/>
                </a:solidFill>
                <a:latin typeface="Cooper Black" panose="0208090404030B020404" pitchFamily="18" charset="0"/>
              </a:rPr>
              <a:t>Why would a customer would go for AoC if they can do S4</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78BA32DC-1498-4059-B115-59AA16622B82}"/>
              </a:ext>
            </a:extLst>
          </p:cNvPr>
          <p:cNvSpPr txBox="1"/>
          <p:nvPr/>
        </p:nvSpPr>
        <p:spPr>
          <a:xfrm>
            <a:off x="498509" y="1320062"/>
            <a:ext cx="8044175"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1800" dirty="0">
                <a:solidFill>
                  <a:schemeClr val="bg1"/>
                </a:solidFill>
              </a:rPr>
              <a:t>You want to S/4 to be stable.</a:t>
            </a:r>
          </a:p>
          <a:p>
            <a:pPr marL="342900" indent="-342900" algn="just">
              <a:buFont typeface="Arial" panose="020B0604020202020204" pitchFamily="34" charset="0"/>
              <a:buChar char="•"/>
            </a:pPr>
            <a:r>
              <a:rPr lang="en-US" sz="1800" dirty="0">
                <a:solidFill>
                  <a:schemeClr val="bg1"/>
                </a:solidFill>
              </a:rPr>
              <a:t>Speed of innovation – Yearly 1809,1909 – can you wait this much to innovate? </a:t>
            </a:r>
          </a:p>
          <a:p>
            <a:pPr algn="just"/>
            <a:r>
              <a:rPr lang="en-US" sz="1800" dirty="0">
                <a:solidFill>
                  <a:schemeClr val="bg1"/>
                </a:solidFill>
              </a:rPr>
              <a:t>       Cloud first strategy where release cycles are quarterly (weekly, daily)</a:t>
            </a:r>
          </a:p>
          <a:p>
            <a:pPr marL="342900" indent="-342900" algn="just">
              <a:buFont typeface="Arial" panose="020B0604020202020204" pitchFamily="34" charset="0"/>
              <a:buChar char="•"/>
            </a:pPr>
            <a:r>
              <a:rPr lang="en-US" sz="1800" dirty="0">
                <a:solidFill>
                  <a:schemeClr val="bg1"/>
                </a:solidFill>
              </a:rPr>
              <a:t>Products which are pure cloud like S/4HANA Cloud, you don’t get SAPGUI access, in this case if some one want to create new solutions, they have to go for SAP CP.</a:t>
            </a:r>
          </a:p>
          <a:p>
            <a:pPr algn="just"/>
            <a:endParaRPr lang="en-US" sz="1800" dirty="0">
              <a:solidFill>
                <a:schemeClr val="bg1"/>
              </a:solidFill>
            </a:endParaRPr>
          </a:p>
          <a:p>
            <a:pPr algn="just"/>
            <a:r>
              <a:rPr lang="en-US" sz="1800" dirty="0">
                <a:solidFill>
                  <a:schemeClr val="bg1"/>
                </a:solidFill>
              </a:rPr>
              <a:t>What is the advantage of AOC over S4</a:t>
            </a:r>
          </a:p>
          <a:p>
            <a:pPr algn="just"/>
            <a:r>
              <a:rPr lang="en-US" sz="1800" dirty="0">
                <a:solidFill>
                  <a:schemeClr val="bg1"/>
                </a:solidFill>
              </a:rPr>
              <a:t>AOC is not a solution(product) – developers to build new solution S/4HANA</a:t>
            </a:r>
            <a:endParaRPr lang="en-IN" sz="1800" dirty="0">
              <a:solidFill>
                <a:schemeClr val="bg1"/>
              </a:solidFill>
            </a:endParaRPr>
          </a:p>
        </p:txBody>
      </p:sp>
      <p:pic>
        <p:nvPicPr>
          <p:cNvPr id="2050" name="Picture 2" descr="Premium Vector | Turn on dark mode. on and off toggle switch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502" y="2976205"/>
            <a:ext cx="27622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274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061534"/>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609441" y="2859901"/>
            <a:ext cx="8941355" cy="2308324"/>
          </a:xfrm>
          <a:prstGeom prst="rect">
            <a:avLst/>
          </a:prstGeom>
          <a:noFill/>
        </p:spPr>
        <p:txBody>
          <a:bodyPr wrap="square" rtlCol="0">
            <a:spAutoFit/>
          </a:bodyPr>
          <a:lstStyle/>
          <a:p>
            <a:pPr algn="just"/>
            <a:r>
              <a:rPr lang="en-IN" sz="1800" dirty="0">
                <a:solidFill>
                  <a:schemeClr val="bg1"/>
                </a:solidFill>
              </a:rPr>
              <a:t>The whole architecture is based on</a:t>
            </a:r>
          </a:p>
          <a:p>
            <a:pPr marL="342900" indent="-342900" algn="just">
              <a:buFont typeface="Arial" panose="020B0604020202020204" pitchFamily="34" charset="0"/>
              <a:buChar char="•"/>
            </a:pPr>
            <a:r>
              <a:rPr lang="en-IN" sz="1800" dirty="0">
                <a:solidFill>
                  <a:schemeClr val="bg1"/>
                </a:solidFill>
              </a:rPr>
              <a:t>CDS views – will helps you to create semantically rich data model</a:t>
            </a:r>
          </a:p>
          <a:p>
            <a:pPr marL="342900" indent="-342900" algn="just">
              <a:buFont typeface="Arial" panose="020B0604020202020204" pitchFamily="34" charset="0"/>
              <a:buChar char="•"/>
            </a:pPr>
            <a:r>
              <a:rPr lang="en-IN" sz="1800" dirty="0">
                <a:solidFill>
                  <a:schemeClr val="bg1"/>
                </a:solidFill>
              </a:rPr>
              <a:t>Business Object – here is a node inside a tree data structure which is achieved by using </a:t>
            </a:r>
            <a:r>
              <a:rPr lang="en-IN" sz="1800" b="1" dirty="0">
                <a:solidFill>
                  <a:schemeClr val="bg1"/>
                </a:solidFill>
              </a:rPr>
              <a:t>root </a:t>
            </a:r>
            <a:r>
              <a:rPr lang="en-IN" sz="1800" dirty="0">
                <a:solidFill>
                  <a:schemeClr val="bg1"/>
                </a:solidFill>
              </a:rPr>
              <a:t>keyword at CDS view level, this is needed only if we want to add transactional capability.</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p>
          <a:p>
            <a:pPr marL="342900" indent="-342900">
              <a:buFont typeface="Arial" panose="020B0604020202020204" pitchFamily="34" charset="0"/>
              <a:buChar char="•"/>
            </a:pPr>
            <a:r>
              <a:rPr lang="en-US" sz="1800" dirty="0">
                <a:solidFill>
                  <a:schemeClr val="bg1"/>
                </a:solidFill>
              </a:rPr>
              <a:t>The binding will confirm the Purpose of service – API or Fiori</a:t>
            </a:r>
          </a:p>
          <a:p>
            <a:pPr marL="342900" indent="-342900">
              <a:buFont typeface="Arial" panose="020B0604020202020204" pitchFamily="34" charset="0"/>
              <a:buChar char="•"/>
            </a:pPr>
            <a:r>
              <a:rPr lang="en-US" sz="1800" dirty="0">
                <a:solidFill>
                  <a:schemeClr val="bg1"/>
                </a:solidFill>
              </a:rPr>
              <a:t>UI layer with the Fiori app using elements</a:t>
            </a:r>
            <a:endParaRPr lang="en-IN" sz="1800" dirty="0">
              <a:solidFill>
                <a:schemeClr val="bg1"/>
              </a:solidFill>
            </a:endParaRPr>
          </a:p>
        </p:txBody>
      </p:sp>
      <p:pic>
        <p:nvPicPr>
          <p:cNvPr id="3074" name="Picture 2" descr="Programming Images | Free Vectors, Stock Photos &amp;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72" y="4221088"/>
            <a:ext cx="3935349" cy="221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7995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id="{83E9EF19-DC4C-4C8D-AD80-09557D6B2A45}"/>
              </a:ext>
            </a:extLst>
          </p:cNvPr>
          <p:cNvSpPr/>
          <p:nvPr/>
        </p:nvSpPr>
        <p:spPr>
          <a:xfrm>
            <a:off x="1341884" y="2024727"/>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a16="http://schemas.microsoft.com/office/drawing/2014/main" id="{795E2EC8-4D45-492D-8AFB-9CF08F6CF9D7}"/>
              </a:ext>
            </a:extLst>
          </p:cNvPr>
          <p:cNvSpPr/>
          <p:nvPr/>
        </p:nvSpPr>
        <p:spPr>
          <a:xfrm>
            <a:off x="1355104" y="1052736"/>
            <a:ext cx="929836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a16="http://schemas.microsoft.com/office/drawing/2014/main" id="{326156D5-46DA-4BE5-8114-A53FC7CB2E4C}"/>
              </a:ext>
            </a:extLst>
          </p:cNvPr>
          <p:cNvSpPr/>
          <p:nvPr/>
        </p:nvSpPr>
        <p:spPr>
          <a:xfrm>
            <a:off x="170188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a16="http://schemas.microsoft.com/office/drawing/2014/main" id="{CB595AB7-6D93-4EAD-92A0-3031DF5ED8F0}"/>
              </a:ext>
            </a:extLst>
          </p:cNvPr>
          <p:cNvSpPr/>
          <p:nvPr/>
        </p:nvSpPr>
        <p:spPr>
          <a:xfrm>
            <a:off x="1701885"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a16="http://schemas.microsoft.com/office/drawing/2014/main" id="{8CA7EC62-2604-4FC7-A17F-BB31444F97E7}"/>
              </a:ext>
            </a:extLst>
          </p:cNvPr>
          <p:cNvSpPr/>
          <p:nvPr/>
        </p:nvSpPr>
        <p:spPr>
          <a:xfrm>
            <a:off x="1716208" y="545850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a16="http://schemas.microsoft.com/office/drawing/2014/main" id="{9250EEB3-5F8C-49FF-BD5E-EC3FCABC0AD7}"/>
              </a:ext>
            </a:extLst>
          </p:cNvPr>
          <p:cNvSpPr/>
          <p:nvPr/>
        </p:nvSpPr>
        <p:spPr>
          <a:xfrm>
            <a:off x="4582205" y="3071748"/>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a16="http://schemas.microsoft.com/office/drawing/2014/main" id="{CBD13BBE-EE67-449B-A02C-23D934ED7EE1}"/>
              </a:ext>
            </a:extLst>
          </p:cNvPr>
          <p:cNvSpPr/>
          <p:nvPr/>
        </p:nvSpPr>
        <p:spPr>
          <a:xfrm>
            <a:off x="4567793" y="428509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a16="http://schemas.microsoft.com/office/drawing/2014/main" id="{37D93E9D-2ED5-4A31-B5A4-98502B019EC8}"/>
              </a:ext>
            </a:extLst>
          </p:cNvPr>
          <p:cNvSpPr/>
          <p:nvPr/>
        </p:nvSpPr>
        <p:spPr>
          <a:xfrm>
            <a:off x="4568920" y="5435587"/>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a16="http://schemas.microsoft.com/office/drawing/2014/main" id="{F2CA5EA2-C951-4574-A8E1-C924242806CA}"/>
              </a:ext>
            </a:extLst>
          </p:cNvPr>
          <p:cNvSpPr/>
          <p:nvPr/>
        </p:nvSpPr>
        <p:spPr>
          <a:xfrm>
            <a:off x="7464088" y="3057854"/>
            <a:ext cx="2736304" cy="1060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a16="http://schemas.microsoft.com/office/drawing/2014/main" id="{418FA647-6B2B-479A-8DB7-FDEE94687612}"/>
              </a:ext>
            </a:extLst>
          </p:cNvPr>
          <p:cNvSpPr/>
          <p:nvPr/>
        </p:nvSpPr>
        <p:spPr>
          <a:xfrm>
            <a:off x="7534533" y="4285094"/>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a16="http://schemas.microsoft.com/office/drawing/2014/main" id="{0CC6DF50-5FBC-4CF3-AB01-19BB4B107B52}"/>
              </a:ext>
            </a:extLst>
          </p:cNvPr>
          <p:cNvSpPr/>
          <p:nvPr/>
        </p:nvSpPr>
        <p:spPr>
          <a:xfrm>
            <a:off x="7534533" y="5391606"/>
            <a:ext cx="2736304" cy="10609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8048999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r>
              <a:rPr lang="en-IN" sz="4800" b="1" spc="100" dirty="0">
                <a:solidFill>
                  <a:srgbClr val="FFFFFF"/>
                </a:solidFill>
                <a:latin typeface="Arial" panose="020B0604020202020204" pitchFamily="34" charset="0"/>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10118</TotalTime>
  <Words>668</Words>
  <Application>Microsoft Office PowerPoint</Application>
  <PresentationFormat>Custom</PresentationFormat>
  <Paragraphs>107</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Limitations of SAP Business Technology Platform ABAP Environment - Steampunk</vt:lpstr>
      <vt:lpstr>Why would a customer would go for AoC if they can do S4</vt:lpstr>
      <vt:lpstr>Restful ABAP Programming</vt:lpstr>
      <vt:lpstr>Flow of RESTful Application Programming</vt:lpstr>
      <vt:lpstr>Important Tables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277</cp:revision>
  <dcterms:created xsi:type="dcterms:W3CDTF">2013-09-12T13:05:01Z</dcterms:created>
  <dcterms:modified xsi:type="dcterms:W3CDTF">2021-11-22T17:08:40Z</dcterms:modified>
</cp:coreProperties>
</file>